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5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8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8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7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9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1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533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5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0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804B-0B55-4DB5-BEF7-12FA56E35C94}" type="datetimeFigureOut">
              <a:rPr lang="hu-HU" smtClean="0"/>
              <a:t>2024. 05. 05.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8E656B2-DA41-455C-B64E-F5C97679860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i&amp;url=https://www.trisotech.com/bpmn-database-operations-with-odata/&amp;psig=AOvVaw1kd9nPYtRCm8w0eWcsNRKe&amp;ust=1707549316224000&amp;source=images&amp;cd=vfe&amp;opi=89978449&amp;ved=0CBAQjRxqFwoTCKiCvYXbnYQDFQAAAAAdAAAAAB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Horizon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Vig Zoltán Tamás and Szilágyi Dávid István</a:t>
            </a:r>
          </a:p>
        </p:txBody>
      </p:sp>
    </p:spTree>
    <p:extLst>
      <p:ext uri="{BB962C8B-B14F-4D97-AF65-F5344CB8AC3E}">
        <p14:creationId xmlns:p14="http://schemas.microsoft.com/office/powerpoint/2010/main" val="1606423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000" dirty="0"/>
              <a:t>Here </a:t>
            </a:r>
            <a:r>
              <a:rPr lang="hu-HU" sz="4000" dirty="0" err="1"/>
              <a:t>are</a:t>
            </a:r>
            <a:r>
              <a:rPr lang="hu-HU" sz="4000" dirty="0"/>
              <a:t> </a:t>
            </a:r>
            <a:r>
              <a:rPr lang="hu-HU" sz="4000" dirty="0" err="1"/>
              <a:t>some</a:t>
            </a:r>
            <a:r>
              <a:rPr lang="hu-HU" sz="4000" dirty="0"/>
              <a:t> </a:t>
            </a:r>
            <a:r>
              <a:rPr lang="hu-HU" sz="4000" dirty="0" err="1"/>
              <a:t>images</a:t>
            </a:r>
            <a:r>
              <a:rPr lang="hu-HU" sz="4000" dirty="0"/>
              <a:t> of </a:t>
            </a:r>
            <a:r>
              <a:rPr lang="hu-HU" sz="4000" dirty="0" err="1"/>
              <a:t>the</a:t>
            </a:r>
            <a:r>
              <a:rPr lang="hu-HU" sz="4000" dirty="0"/>
              <a:t> </a:t>
            </a:r>
            <a:r>
              <a:rPr lang="hu-HU" sz="4000" dirty="0" err="1"/>
              <a:t>database</a:t>
            </a:r>
            <a:r>
              <a:rPr lang="hu-HU" sz="4000" dirty="0"/>
              <a:t>.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E903BDB-EDB5-5E0E-FC96-5664D43CB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2" y="2057400"/>
            <a:ext cx="10530595" cy="1371600"/>
          </a:xfr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7" y="3889845"/>
            <a:ext cx="7551683" cy="2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7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42C057-F8AB-8AE2-368D-0EAACC38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The Main Page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19A989-E71D-4B3C-F78B-6C48F163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660475" cy="3931920"/>
          </a:xfrm>
        </p:spPr>
        <p:txBody>
          <a:bodyPr/>
          <a:lstStyle/>
          <a:p>
            <a:pPr algn="just"/>
            <a:r>
              <a:rPr lang="en-US" dirty="0"/>
              <a:t>As soon as we open the page, a video pops up, playing continuously, with a button below it leading to the events. However, at the top of the page, we find the navbar, which has various functions.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301596-BC46-AF40-2C59-A8E96531D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45" y="2014194"/>
            <a:ext cx="7024776" cy="3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D0B082-9210-1017-6A38-563D501D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Data </a:t>
            </a:r>
            <a:r>
              <a:rPr lang="hu-HU" dirty="0" err="1"/>
              <a:t>Loading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10611A-5A59-E81F-F72D-12D90A087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62068" cy="3931920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Söhne"/>
              </a:rPr>
              <a:t>When we click on the Events menu, we can see how the events we have added to the database have been perfectly loaded onto the page.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96D6CC-ACA6-3CD4-0712-714CB2DCD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49" y="2219595"/>
            <a:ext cx="6791864" cy="34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D5C856-0EC3-69A7-CAF9-5FCE5CCD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Login and </a:t>
            </a:r>
            <a:r>
              <a:rPr lang="hu-HU" dirty="0" err="1"/>
              <a:t>Registration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C50DC5-2768-8175-0A2F-38175D6D3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860" y="1945183"/>
            <a:ext cx="4249947" cy="3931920"/>
          </a:xfrm>
        </p:spPr>
        <p:txBody>
          <a:bodyPr/>
          <a:lstStyle/>
          <a:p>
            <a:pPr algn="just"/>
            <a:r>
              <a:rPr lang="en-US" dirty="0"/>
              <a:t>On the login tab, we see a typical login page where we have the option to register or even request an email for our forgotten password.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A24FA24-B869-AE36-E546-8639C9E08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2014194"/>
            <a:ext cx="6869502" cy="30510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169CCBE-3A0C-B6EC-BDEA-DA6F4D45D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3" y="3539725"/>
            <a:ext cx="3293654" cy="28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4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DA9EC1-1533-F9ED-8032-B8FAE11F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Registration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DA5E67-8705-6DE4-AC28-6532814F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580922" cy="3931920"/>
          </a:xfrm>
        </p:spPr>
        <p:txBody>
          <a:bodyPr/>
          <a:lstStyle/>
          <a:p>
            <a:pPr algn="just"/>
            <a:r>
              <a:rPr lang="en-US" dirty="0"/>
              <a:t>During registration, nothing changes for individuals, but as soon as we switch to registering as a company, the "Last Name" and "First Name" fields change, and an additional field for the tax number (required) appears.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79B381C-3237-A839-387D-C89ACC87B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33" y="1893497"/>
            <a:ext cx="5827624" cy="327803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FFC7AA4-78CE-6D8A-7D00-DD94F0581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40" y="2520369"/>
            <a:ext cx="5506528" cy="30974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E93359F-29B3-A17A-5DA7-72D62D1BD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86" y="3429000"/>
            <a:ext cx="5428889" cy="23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9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0C774-89AB-B1AD-8DB6-CF5A97AB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Plans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future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FA102B-662E-0846-33FF-D2A17BFE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29819" cy="3931920"/>
          </a:xfrm>
        </p:spPr>
        <p:txBody>
          <a:bodyPr/>
          <a:lstStyle/>
          <a:p>
            <a:r>
              <a:rPr lang="en-US" dirty="0"/>
              <a:t>In the near future, we would like to complete those features for which we did not have enough time, such as </a:t>
            </a:r>
            <a:r>
              <a:rPr lang="en-US"/>
              <a:t>the cart </a:t>
            </a:r>
            <a:r>
              <a:rPr lang="hu-HU" dirty="0"/>
              <a:t>a</a:t>
            </a:r>
            <a:r>
              <a:rPr lang="en-US" dirty="0" err="1"/>
              <a:t>nd</a:t>
            </a:r>
            <a:r>
              <a:rPr lang="en-US" dirty="0"/>
              <a:t> perhaps fill the site with even more content to make it even more user-friendly.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FBB864-2E93-A7A3-CE2D-4EF0F9F4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11" y="4539931"/>
            <a:ext cx="5225090" cy="173931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2D6FE26-F6B8-4462-0035-3F5F00816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32" y="2014194"/>
            <a:ext cx="5581648" cy="23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2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hu-HU" sz="2800" b="1" dirty="0" err="1"/>
              <a:t>Sources</a:t>
            </a:r>
            <a:r>
              <a:rPr lang="hu-HU" sz="2800" b="1" dirty="0"/>
              <a:t>:</a:t>
            </a:r>
          </a:p>
          <a:p>
            <a:pPr marL="0" indent="0">
              <a:buNone/>
            </a:pPr>
            <a:r>
              <a:rPr lang="hu-HU" sz="1600" dirty="0"/>
              <a:t>https://www.google.com/url?sa=i&amp;url=https%3A%2F%2Fithub.hu%2Fblog%2Fpost%2FAz_5_leggyakoribb_adatbazis_fejlesztesi_hiba&amp;psig=AOvVaw0Ml7Lf8sDz3T41nWWXuZeI&amp;ust=1707549276800000&amp;source=images&amp;cd=vfe&amp;opi=89978449&amp;ved=0CBAQjRxqFwoTCJCDpfLanYQDFQAAAAAdAAAAABAD</a:t>
            </a:r>
          </a:p>
          <a:p>
            <a:pPr marL="0" indent="0">
              <a:buNone/>
            </a:pPr>
            <a:r>
              <a:rPr lang="hu-HU" sz="1600" dirty="0">
                <a:hlinkClick r:id="rId2"/>
              </a:rPr>
              <a:t>https://www.google.com/url?sa=i&amp;url=https%3A%2F%2Fwww.trisotech.com%2Fbpmn-database-operations-with-odata%2F&amp;psig=AOvVaw1kd9nPYtRCm8w0eWcsNRKe&amp;ust=1707549316224000&amp;source=images&amp;cd=vfe&amp;opi=89978449&amp;ved=0CBAQjRxqFwoTCKiCvYXbnYQDFQAAAAAdAAAAABAD</a:t>
            </a:r>
            <a:endParaRPr lang="hu-HU" sz="1600" dirty="0"/>
          </a:p>
          <a:p>
            <a:pPr marL="0" indent="0">
              <a:buNone/>
            </a:pPr>
            <a:r>
              <a:rPr lang="hu-HU" sz="1600" dirty="0"/>
              <a:t>https://www.google.com/url?sa=i&amp;url=https%3A%2F%2Fwww.linkedin.com%2Fpulse%2F4-phases-create-database-design-martin-tolovski&amp;psig=AOvVaw1kd9nPYtRCm8w0eWcsNRKe&amp;ust=1707549316224000&amp;source=images&amp;cd=vfe&amp;opi=89978449&amp;ved=0CBAQjRxqFwoTCKiCvYXbnYQDFQAAAAAdAAAAABAI</a:t>
            </a:r>
          </a:p>
          <a:p>
            <a:pPr marL="0" indent="0">
              <a:buNone/>
            </a:pPr>
            <a:r>
              <a:rPr lang="hu-HU" sz="1600" dirty="0"/>
              <a:t>And Google Drive</a:t>
            </a:r>
          </a:p>
        </p:txBody>
      </p:sp>
    </p:spTree>
    <p:extLst>
      <p:ext uri="{BB962C8B-B14F-4D97-AF65-F5344CB8AC3E}">
        <p14:creationId xmlns:p14="http://schemas.microsoft.com/office/powerpoint/2010/main" val="3574833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Purpose and Background of the Project </a:t>
            </a:r>
            <a:r>
              <a:rPr lang="pt-BR" dirty="0"/>
              <a:t>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66800" y="2103120"/>
            <a:ext cx="5144219" cy="3931920"/>
          </a:xfrm>
        </p:spPr>
        <p:txBody>
          <a:bodyPr/>
          <a:lstStyle/>
          <a:p>
            <a:pPr algn="just"/>
            <a:r>
              <a:rPr lang="en-US" dirty="0"/>
              <a:t>The aim of our project was to create a central hub for various festivals, thereby speeding up the process of searching for programs.</a:t>
            </a:r>
            <a:endParaRPr lang="hu-HU" dirty="0"/>
          </a:p>
          <a:p>
            <a:pPr algn="just"/>
            <a:r>
              <a:rPr lang="en-US"/>
              <a:t>The essence of the website was to find everything in one place quickly and easily.</a:t>
            </a:r>
          </a:p>
          <a:p>
            <a:pPr marL="0" indent="0">
              <a:buNone/>
            </a:pPr>
            <a:endParaRPr lang="en-US" u="sng" dirty="0"/>
          </a:p>
          <a:p>
            <a:endParaRPr lang="hu-HU" u="sng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04800" y="304800"/>
            <a:ext cx="43973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u-HU" altLang="hu-H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4" name="Kép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52" y="2103120"/>
            <a:ext cx="4367048" cy="32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0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Database</a:t>
            </a:r>
            <a:r>
              <a:rPr lang="hu-HU" dirty="0"/>
              <a:t> Design 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90138" y="2014194"/>
            <a:ext cx="5123793" cy="3931920"/>
          </a:xfrm>
        </p:spPr>
        <p:txBody>
          <a:bodyPr/>
          <a:lstStyle/>
          <a:p>
            <a:pPr algn="just"/>
            <a:r>
              <a:rPr lang="en-US" dirty="0"/>
              <a:t>We aimed to create a database where all data is perfectly visible and easily understandable for every employee. Our database comprises 7 tables, and there are relationships among them, allowing us to demonstrate which table corresponds to which. To assist with this, we created a diagram that presents the tables and their relationships.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4666593" cy="34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0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Demonstration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 err="1"/>
              <a:t>Logical</a:t>
            </a:r>
            <a:r>
              <a:rPr lang="hu-HU" b="1" dirty="0"/>
              <a:t> </a:t>
            </a:r>
            <a:r>
              <a:rPr lang="hu-HU" b="1" dirty="0" err="1"/>
              <a:t>model</a:t>
            </a:r>
            <a:endParaRPr lang="hu-HU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3" y="2014194"/>
            <a:ext cx="4330384" cy="404260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27" y="2014194"/>
            <a:ext cx="4602192" cy="336033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244662" y="2606566"/>
            <a:ext cx="16291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In the logical model, we first indicate the relationships and denote which entity is optional and which is not in the respective tables.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012805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Physical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6" y="2014194"/>
            <a:ext cx="4621971" cy="3441176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76" y="2014194"/>
            <a:ext cx="4942808" cy="304826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223641" y="2112580"/>
            <a:ext cx="153451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/>
              <a:t>The </a:t>
            </a:r>
            <a:r>
              <a:rPr lang="hu-HU" sz="1600" b="1" dirty="0" err="1"/>
              <a:t>seven</a:t>
            </a:r>
            <a:r>
              <a:rPr lang="hu-HU" sz="1600" b="1" dirty="0"/>
              <a:t> main </a:t>
            </a:r>
            <a:r>
              <a:rPr lang="hu-HU" sz="1600" b="1" dirty="0" err="1"/>
              <a:t>tables</a:t>
            </a:r>
            <a:endParaRPr lang="hu-HU" sz="1600" b="1" dirty="0"/>
          </a:p>
          <a:p>
            <a:pPr algn="ctr"/>
            <a:endParaRPr lang="hu-HU" sz="1600" dirty="0"/>
          </a:p>
          <a:p>
            <a:pPr algn="ctr"/>
            <a:r>
              <a:rPr lang="hu-HU" sz="1400" dirty="0" err="1"/>
              <a:t>Customers</a:t>
            </a:r>
            <a:endParaRPr lang="hu-HU" sz="1400" dirty="0"/>
          </a:p>
          <a:p>
            <a:pPr algn="ctr"/>
            <a:endParaRPr lang="hu-HU" sz="1600" dirty="0"/>
          </a:p>
          <a:p>
            <a:pPr algn="ctr"/>
            <a:r>
              <a:rPr lang="hu-HU" sz="1400" dirty="0" err="1"/>
              <a:t>Tickets</a:t>
            </a:r>
            <a:endParaRPr lang="hu-HU" sz="1400" dirty="0"/>
          </a:p>
          <a:p>
            <a:pPr algn="ctr"/>
            <a:endParaRPr lang="hu-HU" sz="1400" dirty="0"/>
          </a:p>
          <a:p>
            <a:pPr algn="ctr"/>
            <a:r>
              <a:rPr lang="hu-HU" sz="1400" dirty="0" err="1"/>
              <a:t>Events</a:t>
            </a:r>
            <a:endParaRPr lang="hu-HU" sz="1400" dirty="0"/>
          </a:p>
          <a:p>
            <a:pPr algn="ctr"/>
            <a:endParaRPr lang="hu-HU" sz="1400" dirty="0"/>
          </a:p>
          <a:p>
            <a:pPr algn="ctr"/>
            <a:r>
              <a:rPr lang="hu-HU" sz="1400" dirty="0" err="1"/>
              <a:t>Discounts</a:t>
            </a:r>
            <a:endParaRPr lang="hu-HU" sz="1400" dirty="0"/>
          </a:p>
          <a:p>
            <a:pPr algn="ctr"/>
            <a:r>
              <a:rPr lang="hu-HU" sz="1400" dirty="0"/>
              <a:t> </a:t>
            </a:r>
          </a:p>
          <a:p>
            <a:pPr algn="ctr"/>
            <a:r>
              <a:rPr lang="hu-HU" sz="1400" dirty="0" err="1"/>
              <a:t>Cart</a:t>
            </a:r>
            <a:endParaRPr lang="hu-HU" sz="1400" dirty="0"/>
          </a:p>
          <a:p>
            <a:pPr algn="ctr"/>
            <a:r>
              <a:rPr lang="hu-HU" sz="1400" dirty="0"/>
              <a:t> </a:t>
            </a:r>
            <a:endParaRPr lang="hu-HU" sz="1600" dirty="0"/>
          </a:p>
          <a:p>
            <a:pPr algn="ctr"/>
            <a:r>
              <a:rPr lang="hu-HU" sz="1400" dirty="0" err="1"/>
              <a:t>Discount</a:t>
            </a:r>
            <a:endParaRPr lang="hu-HU" sz="1400" dirty="0"/>
          </a:p>
          <a:p>
            <a:pPr algn="ctr"/>
            <a:r>
              <a:rPr lang="hu-HU" sz="1400" dirty="0" err="1"/>
              <a:t>Types</a:t>
            </a:r>
            <a:endParaRPr lang="hu-HU" sz="1400" dirty="0"/>
          </a:p>
          <a:p>
            <a:pPr algn="ctr"/>
            <a:endParaRPr lang="hu-HU" sz="1400" dirty="0"/>
          </a:p>
          <a:p>
            <a:pPr algn="ctr"/>
            <a:r>
              <a:rPr lang="hu-HU" sz="1400" dirty="0" err="1"/>
              <a:t>Sales</a:t>
            </a:r>
            <a:r>
              <a:rPr lang="hu-H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031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Business </a:t>
            </a:r>
            <a:r>
              <a:rPr lang="hu-HU" dirty="0" err="1"/>
              <a:t>rules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b="1" dirty="0" err="1"/>
              <a:t>Some</a:t>
            </a:r>
            <a:r>
              <a:rPr lang="hu-HU" b="1" dirty="0"/>
              <a:t> important business </a:t>
            </a:r>
            <a:r>
              <a:rPr lang="hu-HU" b="1" dirty="0" err="1"/>
              <a:t>rules</a:t>
            </a:r>
            <a:r>
              <a:rPr lang="hu-HU" b="1" dirty="0"/>
              <a:t>:</a:t>
            </a:r>
          </a:p>
          <a:p>
            <a:pPr algn="just"/>
            <a:r>
              <a:rPr lang="en-US" dirty="0"/>
              <a:t>The number of tickets sold cannot exceed the </a:t>
            </a:r>
            <a:r>
              <a:rPr lang="en-US" dirty="0" err="1"/>
              <a:t>max_capacity</a:t>
            </a:r>
            <a:r>
              <a:rPr lang="en-US" dirty="0"/>
              <a:t>.</a:t>
            </a:r>
            <a:endParaRPr lang="hu-HU" dirty="0"/>
          </a:p>
          <a:p>
            <a:pPr algn="just"/>
            <a:r>
              <a:rPr lang="en-US" dirty="0"/>
              <a:t>The price changes associated with types are stored in the Discount entity under the attribute "amount".</a:t>
            </a:r>
            <a:endParaRPr lang="hu-HU" dirty="0"/>
          </a:p>
          <a:p>
            <a:pPr algn="just"/>
            <a:r>
              <a:rPr lang="en-US" dirty="0"/>
              <a:t>For individuals, providing the date of birth is mandatory.</a:t>
            </a:r>
            <a:endParaRPr lang="hu-HU" dirty="0"/>
          </a:p>
          <a:p>
            <a:pPr algn="just"/>
            <a:r>
              <a:rPr lang="en-US" dirty="0"/>
              <a:t>The status of customer profiles is stored in the "status" attribute (active, inactive, deleted).</a:t>
            </a:r>
            <a:endParaRPr lang="hu-HU" dirty="0"/>
          </a:p>
          <a:p>
            <a:pPr algn="just"/>
            <a:r>
              <a:rPr lang="en-US" dirty="0"/>
              <a:t>For companies, providing the tax identification number (TIN) is mandatory.</a:t>
            </a:r>
            <a:endParaRPr lang="hu-HU" dirty="0"/>
          </a:p>
          <a:p>
            <a:pPr algn="just"/>
            <a:r>
              <a:rPr lang="en-US" dirty="0"/>
              <a:t>Discounts are checked on a daily basis.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990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51579" y="279901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SQL </a:t>
            </a:r>
            <a:r>
              <a:rPr lang="hu-HU" dirty="0" err="1"/>
              <a:t>Codes</a:t>
            </a:r>
            <a:br>
              <a:rPr lang="hu-HU" dirty="0"/>
            </a:br>
            <a:r>
              <a:rPr lang="en-US" sz="1300" dirty="0"/>
              <a:t>We are now going to see how we created the individual tables in the database.</a:t>
            </a:r>
            <a:br>
              <a:rPr lang="hu-HU" sz="1300" dirty="0"/>
            </a:br>
            <a:endParaRPr lang="hu-HU" sz="13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51579" y="1855347"/>
            <a:ext cx="9603275" cy="3450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800" dirty="0"/>
              <a:t>Here is the SQL code for creating the "</a:t>
            </a:r>
            <a:r>
              <a:rPr lang="en-US" sz="3800" dirty="0" err="1"/>
              <a:t>Vasarlok</a:t>
            </a:r>
            <a:r>
              <a:rPr lang="en-US" sz="3800" dirty="0"/>
              <a:t>" (Customers) table</a:t>
            </a:r>
            <a:endParaRPr lang="hu-HU" sz="3800" b="1" dirty="0"/>
          </a:p>
          <a:p>
            <a:pPr marL="0" indent="0" algn="ctr">
              <a:buNone/>
            </a:pPr>
            <a:r>
              <a:rPr lang="hu-HU" sz="4800" b="1" dirty="0"/>
              <a:t>CREATE TABLE `</a:t>
            </a:r>
            <a:r>
              <a:rPr lang="hu-HU" sz="4800" b="1" dirty="0" err="1"/>
              <a:t>vasarlok</a:t>
            </a:r>
            <a:r>
              <a:rPr lang="hu-HU" sz="4800" b="1" dirty="0"/>
              <a:t>` (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Id</a:t>
            </a:r>
            <a:r>
              <a:rPr lang="hu-HU" sz="4800" b="1" dirty="0"/>
              <a:t>` int(11)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v_nev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e_mail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(30)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felh_nev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jelszo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(18) NOT NULL,</a:t>
            </a:r>
          </a:p>
          <a:p>
            <a:pPr marL="0" indent="0" algn="ctr">
              <a:buNone/>
            </a:pPr>
            <a:r>
              <a:rPr lang="hu-HU" sz="4800" b="1" dirty="0"/>
              <a:t>  `allapot` </a:t>
            </a:r>
            <a:r>
              <a:rPr lang="hu-HU" sz="4800" b="1" dirty="0" err="1"/>
              <a:t>varchar</a:t>
            </a:r>
            <a:r>
              <a:rPr lang="hu-HU" sz="4800" b="1" dirty="0"/>
              <a:t>(12)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utolso_bel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szul_datum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DEFAULT NULL,</a:t>
            </a:r>
          </a:p>
          <a:p>
            <a:pPr marL="0" indent="0" algn="ctr">
              <a:buNone/>
            </a:pPr>
            <a:r>
              <a:rPr lang="hu-HU" sz="4800" b="1" dirty="0"/>
              <a:t>  `telefonszam` </a:t>
            </a:r>
            <a:r>
              <a:rPr lang="hu-HU" sz="4800" b="1" dirty="0" err="1"/>
              <a:t>varchar</a:t>
            </a:r>
            <a:r>
              <a:rPr lang="hu-HU" sz="4800" b="1" dirty="0"/>
              <a:t>(18) DEFAULT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adoszam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(35) DEFAULT NULL</a:t>
            </a:r>
          </a:p>
          <a:p>
            <a:pPr marL="0" indent="0" algn="ctr">
              <a:buNone/>
            </a:pPr>
            <a:r>
              <a:rPr lang="hu-HU" sz="4800" b="1" dirty="0"/>
              <a:t>) ENGINE=</a:t>
            </a:r>
            <a:r>
              <a:rPr lang="hu-HU" sz="4800" b="1" dirty="0" err="1"/>
              <a:t>InnoDB</a:t>
            </a:r>
            <a:r>
              <a:rPr lang="hu-HU" sz="4800" b="1" dirty="0"/>
              <a:t> DEFAULT CHARSET=utf8mb4 COLLATE=utf8mb4_hungarian_ci;</a:t>
            </a:r>
          </a:p>
          <a:p>
            <a:pPr marL="0" indent="0" algn="ctr">
              <a:buNone/>
            </a:pPr>
            <a:br>
              <a:rPr lang="hu-HU" dirty="0"/>
            </a:br>
            <a:endParaRPr lang="hu-HU" sz="3800" dirty="0"/>
          </a:p>
        </p:txBody>
      </p:sp>
    </p:spTree>
    <p:extLst>
      <p:ext uri="{BB962C8B-B14F-4D97-AF65-F5344CB8AC3E}">
        <p14:creationId xmlns:p14="http://schemas.microsoft.com/office/powerpoint/2010/main" val="272316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SQL </a:t>
            </a:r>
            <a:r>
              <a:rPr lang="hu-HU" dirty="0" err="1"/>
              <a:t>Codes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dirty="0"/>
              <a:t>Here is the SQL code for creating the "</a:t>
            </a:r>
            <a:r>
              <a:rPr lang="en-US" sz="6400" dirty="0" err="1"/>
              <a:t>Rendezvenyek</a:t>
            </a:r>
            <a:r>
              <a:rPr lang="en-US" sz="6400" dirty="0"/>
              <a:t>" (Events) table:</a:t>
            </a:r>
            <a:endParaRPr lang="hu-HU" sz="6400" dirty="0"/>
          </a:p>
          <a:p>
            <a:endParaRPr lang="hu-HU" dirty="0"/>
          </a:p>
          <a:p>
            <a:pPr marL="0" indent="0" algn="ctr">
              <a:buNone/>
            </a:pPr>
            <a:r>
              <a:rPr lang="hu-HU" sz="4800" b="1" dirty="0"/>
              <a:t>CREATE TABLE `</a:t>
            </a:r>
            <a:r>
              <a:rPr lang="hu-HU" sz="4800" b="1" dirty="0" err="1"/>
              <a:t>rendezvenyek</a:t>
            </a:r>
            <a:r>
              <a:rPr lang="hu-HU" sz="4800" b="1" dirty="0"/>
              <a:t>` (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Id</a:t>
            </a:r>
            <a:r>
              <a:rPr lang="hu-HU" sz="4800" b="1" dirty="0"/>
              <a:t>` int(11)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nev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(80)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hely_cim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(50)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eloadok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(250)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kezdo_d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veg_d</a:t>
            </a:r>
            <a:r>
              <a:rPr lang="hu-HU" sz="4800" b="1" dirty="0"/>
              <a:t>` </a:t>
            </a:r>
            <a:r>
              <a:rPr lang="hu-HU" sz="4800" b="1" dirty="0" err="1"/>
              <a:t>date</a:t>
            </a:r>
            <a:r>
              <a:rPr lang="hu-HU" sz="4800" b="1" dirty="0"/>
              <a:t> NOT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max_letszam</a:t>
            </a:r>
            <a:r>
              <a:rPr lang="hu-HU" sz="4800" b="1" dirty="0"/>
              <a:t>` int(8) DEFAULT NULL,</a:t>
            </a:r>
          </a:p>
          <a:p>
            <a:pPr marL="0" indent="0" algn="ctr">
              <a:buNone/>
            </a:pPr>
            <a:r>
              <a:rPr lang="hu-HU" sz="4800" b="1" dirty="0"/>
              <a:t>  `</a:t>
            </a:r>
            <a:r>
              <a:rPr lang="hu-HU" sz="4800" b="1" dirty="0" err="1"/>
              <a:t>kep</a:t>
            </a:r>
            <a:r>
              <a:rPr lang="hu-HU" sz="4800" b="1" dirty="0"/>
              <a:t>` </a:t>
            </a:r>
            <a:r>
              <a:rPr lang="hu-HU" sz="4800" b="1" dirty="0" err="1"/>
              <a:t>varchar</a:t>
            </a:r>
            <a:r>
              <a:rPr lang="hu-HU" sz="4800" b="1" dirty="0"/>
              <a:t>(180) DEFAULT NULL</a:t>
            </a:r>
          </a:p>
          <a:p>
            <a:pPr marL="0" indent="0" algn="ctr">
              <a:buNone/>
            </a:pPr>
            <a:r>
              <a:rPr lang="hu-HU" sz="4800" b="1" dirty="0"/>
              <a:t>) ENGINE=</a:t>
            </a:r>
            <a:r>
              <a:rPr lang="hu-HU" sz="4800" b="1" dirty="0" err="1"/>
              <a:t>InnoDB</a:t>
            </a:r>
            <a:r>
              <a:rPr lang="hu-HU" sz="4800" b="1" dirty="0"/>
              <a:t> DEFAULT CHARSET=utf8mb4 COLLATE=utf8mb4_hungarian_ci;</a:t>
            </a:r>
          </a:p>
          <a:p>
            <a:pPr marL="0" indent="0">
              <a:buNone/>
            </a:pPr>
            <a:br>
              <a:rPr lang="hu-HU" sz="4800" dirty="0"/>
            </a:br>
            <a:endParaRPr lang="hu-HU" sz="4800" dirty="0"/>
          </a:p>
        </p:txBody>
      </p:sp>
    </p:spTree>
    <p:extLst>
      <p:ext uri="{BB962C8B-B14F-4D97-AF65-F5344CB8AC3E}">
        <p14:creationId xmlns:p14="http://schemas.microsoft.com/office/powerpoint/2010/main" val="3596912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000" dirty="0"/>
              <a:t>Here </a:t>
            </a:r>
            <a:r>
              <a:rPr lang="hu-HU" sz="4000" dirty="0" err="1"/>
              <a:t>are</a:t>
            </a:r>
            <a:r>
              <a:rPr lang="hu-HU" sz="4000" dirty="0"/>
              <a:t> </a:t>
            </a:r>
            <a:r>
              <a:rPr lang="hu-HU" sz="4000" dirty="0" err="1"/>
              <a:t>some</a:t>
            </a:r>
            <a:r>
              <a:rPr lang="hu-HU" sz="4000" dirty="0"/>
              <a:t> </a:t>
            </a:r>
            <a:r>
              <a:rPr lang="hu-HU" sz="4000" dirty="0" err="1"/>
              <a:t>images</a:t>
            </a:r>
            <a:r>
              <a:rPr lang="hu-HU" sz="4000" dirty="0"/>
              <a:t> of </a:t>
            </a:r>
            <a:r>
              <a:rPr lang="hu-HU" sz="4000" dirty="0" err="1"/>
              <a:t>the</a:t>
            </a:r>
            <a:r>
              <a:rPr lang="hu-HU" sz="4000" dirty="0"/>
              <a:t> </a:t>
            </a:r>
            <a:r>
              <a:rPr lang="hu-HU" sz="4000" dirty="0" err="1"/>
              <a:t>database</a:t>
            </a:r>
            <a:r>
              <a:rPr lang="hu-HU" sz="4000" dirty="0"/>
              <a:t>.</a:t>
            </a: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53" y="1540986"/>
            <a:ext cx="2184898" cy="2339490"/>
          </a:xfr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67" y="4147269"/>
            <a:ext cx="9225457" cy="223396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92" y="1540986"/>
            <a:ext cx="2315355" cy="2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5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308</TotalTime>
  <Words>976</Words>
  <Application>Microsoft Office PowerPoint</Application>
  <PresentationFormat>Szélesvásznú</PresentationFormat>
  <Paragraphs>86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Söhne</vt:lpstr>
      <vt:lpstr>Galéria</vt:lpstr>
      <vt:lpstr>Event Horizon</vt:lpstr>
      <vt:lpstr>Purpose and Background of the Project :</vt:lpstr>
      <vt:lpstr>Database Design :</vt:lpstr>
      <vt:lpstr>Demonstration</vt:lpstr>
      <vt:lpstr>Physical model</vt:lpstr>
      <vt:lpstr>Business rules</vt:lpstr>
      <vt:lpstr>SQL Codes We are now going to see how we created the individual tables in the database. </vt:lpstr>
      <vt:lpstr>SQL Codes</vt:lpstr>
      <vt:lpstr>Here are some images of the database.</vt:lpstr>
      <vt:lpstr>Here are some images of the database.</vt:lpstr>
      <vt:lpstr>The Main Page</vt:lpstr>
      <vt:lpstr>Data Loading</vt:lpstr>
      <vt:lpstr>Login and Registration</vt:lpstr>
      <vt:lpstr>Registration</vt:lpstr>
      <vt:lpstr>Plans for the future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Trefort Diák</dc:creator>
  <cp:lastModifiedBy>Tamás Vig</cp:lastModifiedBy>
  <cp:revision>28</cp:revision>
  <dcterms:created xsi:type="dcterms:W3CDTF">2024-02-08T11:47:21Z</dcterms:created>
  <dcterms:modified xsi:type="dcterms:W3CDTF">2024-05-05T14:38:49Z</dcterms:modified>
</cp:coreProperties>
</file>